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6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370" y="2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121D-C2F2-4B95-841F-1276A55B542C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06BDD6A-3983-4998-8536-5D9E56508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08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121D-C2F2-4B95-841F-1276A55B542C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6BDD6A-3983-4998-8536-5D9E56508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2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121D-C2F2-4B95-841F-1276A55B542C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6BDD6A-3983-4998-8536-5D9E565085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3991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121D-C2F2-4B95-841F-1276A55B542C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6BDD6A-3983-4998-8536-5D9E56508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2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121D-C2F2-4B95-841F-1276A55B542C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6BDD6A-3983-4998-8536-5D9E565085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9526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121D-C2F2-4B95-841F-1276A55B542C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6BDD6A-3983-4998-8536-5D9E56508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94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121D-C2F2-4B95-841F-1276A55B542C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DD6A-3983-4998-8536-5D9E56508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32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121D-C2F2-4B95-841F-1276A55B542C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DD6A-3983-4998-8536-5D9E56508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8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121D-C2F2-4B95-841F-1276A55B542C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DD6A-3983-4998-8536-5D9E56508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1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121D-C2F2-4B95-841F-1276A55B542C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6BDD6A-3983-4998-8536-5D9E56508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97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121D-C2F2-4B95-841F-1276A55B542C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06BDD6A-3983-4998-8536-5D9E56508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121D-C2F2-4B95-841F-1276A55B542C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06BDD6A-3983-4998-8536-5D9E56508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7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121D-C2F2-4B95-841F-1276A55B542C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DD6A-3983-4998-8536-5D9E56508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121D-C2F2-4B95-841F-1276A55B542C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DD6A-3983-4998-8536-5D9E56508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86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121D-C2F2-4B95-841F-1276A55B542C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DD6A-3983-4998-8536-5D9E56508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83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121D-C2F2-4B95-841F-1276A55B542C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6BDD6A-3983-4998-8536-5D9E56508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7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5121D-C2F2-4B95-841F-1276A55B542C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06BDD6A-3983-4998-8536-5D9E56508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3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s://www.panacomp.net/wp-content/uploads/2015/10/studenica-1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nemanjici.weebly.com/uploads/7/2/6/6/7266451/343496034.jpg?373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4200" y="1600199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sr-Cyrl-RS" sz="4000" b="1" i="1" dirty="0" smtClean="0">
                <a:latin typeface="Book Antiqua" pitchFamily="18" charset="0"/>
              </a:rPr>
              <a:t>ЗАДУЖБИНЕ ДИНАСТИЈЕ НЕМАЊИЋА</a:t>
            </a:r>
            <a:endParaRPr lang="en-US" sz="4000" i="1" dirty="0">
              <a:latin typeface="Book Antiqu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                                                                                                          </a:t>
            </a:r>
            <a:r>
              <a:rPr lang="sr-Cyrl-RS" b="1" i="1" dirty="0" smtClean="0">
                <a:latin typeface="Book Antiqua" pitchFamily="18" charset="0"/>
              </a:rPr>
              <a:t>Лена </a:t>
            </a:r>
            <a:r>
              <a:rPr lang="sr-Cyrl-RS" b="1" i="1" dirty="0" smtClean="0">
                <a:latin typeface="Book Antiqua" pitchFamily="18" charset="0"/>
              </a:rPr>
              <a:t>Грујић </a:t>
            </a:r>
            <a:r>
              <a:rPr lang="sr-Latn-RS" b="1" i="1" dirty="0" smtClean="0">
                <a:latin typeface="Book Antiqua" pitchFamily="18" charset="0"/>
              </a:rPr>
              <a:t>VIII</a:t>
            </a:r>
            <a:r>
              <a:rPr lang="sr-Cyrl-RS" b="1" i="1" dirty="0" smtClean="0">
                <a:latin typeface="Book Antiqua" pitchFamily="18" charset="0"/>
              </a:rPr>
              <a:t>-</a:t>
            </a:r>
            <a:r>
              <a:rPr lang="sr-Latn-RS" b="1" i="1" dirty="0" smtClean="0">
                <a:latin typeface="Book Antiqua" pitchFamily="18" charset="0"/>
              </a:rPr>
              <a:t>4</a:t>
            </a:r>
            <a:endParaRPr lang="en-US" b="1" i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91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i="1" dirty="0" smtClean="0">
                <a:latin typeface="Book Antiqua" pitchFamily="18" charset="0"/>
              </a:rPr>
              <a:t>МАНАСТИР СОПОЋАНИ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1071" y="1373579"/>
            <a:ext cx="8915400" cy="3777622"/>
          </a:xfrm>
        </p:spPr>
        <p:txBody>
          <a:bodyPr>
            <a:normAutofit/>
          </a:bodyPr>
          <a:lstStyle/>
          <a:p>
            <a:pPr algn="just"/>
            <a:r>
              <a:rPr lang="sr-Cyrl-RS" sz="1400" dirty="0" smtClean="0"/>
              <a:t>Манастир Сопоћани потиче из прве половине </a:t>
            </a:r>
            <a:r>
              <a:rPr lang="en-US" sz="1400" dirty="0" smtClean="0"/>
              <a:t>XIII</a:t>
            </a:r>
            <a:r>
              <a:rPr lang="sr-Cyrl-RS" sz="1400" dirty="0" smtClean="0"/>
              <a:t> </a:t>
            </a:r>
            <a:r>
              <a:rPr lang="sr-Cyrl-RS" sz="1400" dirty="0" smtClean="0"/>
              <a:t>века. Задужбина </a:t>
            </a:r>
            <a:r>
              <a:rPr lang="sr-Cyrl-RS" sz="1400" dirty="0" smtClean="0"/>
              <a:t>је трећег сина Стефана Првовенчаног, </a:t>
            </a:r>
            <a:r>
              <a:rPr lang="sr-Cyrl-RS" sz="1400" b="1" i="1" dirty="0" smtClean="0"/>
              <a:t>краља Стефана Уроша Првог</a:t>
            </a:r>
            <a:r>
              <a:rPr lang="sr-Cyrl-RS" sz="1400" dirty="0" smtClean="0"/>
              <a:t>. Храм настао у близини Новог Пазара, на месту где се оформила средњевековна српска држава, посвећен је Светој Тројици. Сопоћани су добили назив по словенској речи „сопот“ која је означавала извор. О великом значају овог манастира говоре црквине испоснице и метоси пронађени у околини манастира.</a:t>
            </a:r>
            <a:endParaRPr lang="en-US" sz="1400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 descr="sopoca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4524" y="3048618"/>
            <a:ext cx="542925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i="1" dirty="0" smtClean="0">
                <a:latin typeface="Book Antiqua" pitchFamily="18" charset="0"/>
              </a:rPr>
              <a:t>МАНАСТИР ВИСОКИ ДЕЧАНИ</a:t>
            </a:r>
            <a:endParaRPr lang="en-US" b="1" i="1" dirty="0"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0444" y="1278577"/>
            <a:ext cx="8915400" cy="3777622"/>
          </a:xfrm>
        </p:spPr>
        <p:txBody>
          <a:bodyPr>
            <a:normAutofit/>
          </a:bodyPr>
          <a:lstStyle/>
          <a:p>
            <a:pPr algn="just"/>
            <a:r>
              <a:rPr lang="sr-Cyrl-RS" sz="1400" dirty="0" smtClean="0"/>
              <a:t>У XIV веку на Метохији је изграђен </a:t>
            </a:r>
            <a:r>
              <a:rPr lang="en-US" sz="1400" dirty="0" err="1" smtClean="0"/>
              <a:t>манастир</a:t>
            </a:r>
            <a:r>
              <a:rPr lang="en-US" sz="1400" dirty="0" smtClean="0"/>
              <a:t> </a:t>
            </a:r>
            <a:r>
              <a:rPr lang="en-US" sz="1400" dirty="0" err="1" smtClean="0"/>
              <a:t>Високи</a:t>
            </a:r>
            <a:r>
              <a:rPr lang="en-US" sz="1400" dirty="0" smtClean="0"/>
              <a:t> </a:t>
            </a:r>
            <a:r>
              <a:rPr lang="en-US" sz="1400" dirty="0" err="1" smtClean="0"/>
              <a:t>Дечани</a:t>
            </a:r>
            <a:r>
              <a:rPr lang="en-US" sz="1400" dirty="0" smtClean="0"/>
              <a:t>, </a:t>
            </a:r>
            <a:r>
              <a:rPr lang="en-US" sz="1400" b="1" dirty="0" err="1" smtClean="0"/>
              <a:t>задужбина</a:t>
            </a:r>
            <a:r>
              <a:rPr lang="en-US" sz="1400" dirty="0" smtClean="0"/>
              <a:t> </a:t>
            </a:r>
            <a:r>
              <a:rPr lang="en-US" sz="1400" b="1" i="1" dirty="0" err="1" smtClean="0"/>
              <a:t>Стефана</a:t>
            </a:r>
            <a:r>
              <a:rPr lang="en-US" sz="1400" b="1" i="1" dirty="0" smtClean="0"/>
              <a:t> III</a:t>
            </a:r>
            <a:r>
              <a:rPr lang="en-US" sz="1400" dirty="0" smtClean="0"/>
              <a:t> </a:t>
            </a:r>
            <a:r>
              <a:rPr lang="en-US" sz="1400" b="1" i="1" dirty="0" err="1" smtClean="0"/>
              <a:t>Дечанског</a:t>
            </a:r>
            <a:r>
              <a:rPr lang="en-US" sz="1400" b="1" i="1" dirty="0" smtClean="0"/>
              <a:t> и </a:t>
            </a:r>
            <a:r>
              <a:rPr lang="en-US" sz="1400" b="1" i="1" dirty="0" err="1" smtClean="0"/>
              <a:t>његовог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сина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цара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Душана</a:t>
            </a:r>
            <a:r>
              <a:rPr lang="en-US" sz="1400" dirty="0" smtClean="0"/>
              <a:t>.</a:t>
            </a:r>
            <a:r>
              <a:rPr lang="sr-Cyrl-RS" sz="1400" dirty="0" smtClean="0"/>
              <a:t> Под заштитом је </a:t>
            </a:r>
            <a:r>
              <a:rPr lang="sr-Cyrl-RS" sz="1400" dirty="0" smtClean="0"/>
              <a:t>Унеска </a:t>
            </a:r>
            <a:r>
              <a:rPr lang="sr-Cyrl-RS" sz="1400" dirty="0" smtClean="0"/>
              <a:t>због свих уметничких и културних вредности које чува вековима.</a:t>
            </a:r>
            <a:r>
              <a:rPr lang="sr-Latn-RS" sz="1400" dirty="0" smtClean="0"/>
              <a:t> </a:t>
            </a:r>
            <a:endParaRPr lang="en-US" sz="1400" dirty="0" smtClean="0"/>
          </a:p>
          <a:p>
            <a:pPr algn="just"/>
            <a:r>
              <a:rPr lang="sr-Cyrl-RS" sz="1400" dirty="0" smtClean="0"/>
              <a:t>Епитет „високи“ Дечани су добили због тога што манастирска црква представља највећу и највишу очувану грађевину средњевековне Србије, али и због  скупоцених материјала највишег квалитета од којих је сазидана. </a:t>
            </a:r>
            <a:endParaRPr lang="en-US" sz="1400" dirty="0" smtClean="0"/>
          </a:p>
          <a:p>
            <a:pPr algn="just"/>
            <a:r>
              <a:rPr lang="sr-Cyrl-RS" sz="1400" dirty="0" smtClean="0"/>
              <a:t>Незнани путописац из </a:t>
            </a:r>
            <a:r>
              <a:rPr lang="en-US" sz="1400" dirty="0" smtClean="0"/>
              <a:t>XV</a:t>
            </a:r>
            <a:r>
              <a:rPr lang="sr-Cyrl-RS" sz="1400" dirty="0" smtClean="0"/>
              <a:t> века овако је описао Стефанову задужбину: </a:t>
            </a:r>
            <a:r>
              <a:rPr lang="sr-Cyrl-RS" sz="1400" b="1" i="1" dirty="0" smtClean="0"/>
              <a:t>„Сваку мисао превазилази лепотом, мраморјем и различитим ликовима, за шта није довољна година да се исприча, а изглед цркве вид и очи које гледају умара, од силне светлости мрамора као нека звезда Даница која изнутра сја.“</a:t>
            </a:r>
            <a:endParaRPr lang="en-US" sz="1400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65" name="Picture 1" descr="visoki-deca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9522" y="3990975"/>
            <a:ext cx="5438775" cy="2867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72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i="1" dirty="0" smtClean="0">
                <a:latin typeface="Book Antiqua" pitchFamily="18" charset="0"/>
              </a:rPr>
              <a:t>МАНАСТИР СТУДЕНИЦА</a:t>
            </a:r>
            <a:endParaRPr lang="en-US" b="1" i="1" dirty="0"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4194" y="1242951"/>
            <a:ext cx="8915400" cy="3777622"/>
          </a:xfrm>
        </p:spPr>
        <p:txBody>
          <a:bodyPr>
            <a:normAutofit/>
          </a:bodyPr>
          <a:lstStyle/>
          <a:p>
            <a:pPr algn="just"/>
            <a:r>
              <a:rPr lang="en-US" sz="1400" dirty="0" err="1" smtClean="0"/>
              <a:t>Код</a:t>
            </a:r>
            <a:r>
              <a:rPr lang="en-US" sz="1400" dirty="0" smtClean="0"/>
              <a:t> </a:t>
            </a:r>
            <a:r>
              <a:rPr lang="en-US" sz="1400" dirty="0" err="1" smtClean="0"/>
              <a:t>Ушћа</a:t>
            </a:r>
            <a:r>
              <a:rPr lang="en-US" sz="1400" dirty="0" smtClean="0"/>
              <a:t> </a:t>
            </a:r>
            <a:r>
              <a:rPr lang="en-US" sz="1400" dirty="0" err="1" smtClean="0"/>
              <a:t>на</a:t>
            </a:r>
            <a:r>
              <a:rPr lang="en-US" sz="1400" dirty="0" smtClean="0"/>
              <a:t> </a:t>
            </a:r>
            <a:r>
              <a:rPr lang="en-US" sz="1400" dirty="0" err="1" smtClean="0"/>
              <a:t>Ибру</a:t>
            </a:r>
            <a:r>
              <a:rPr lang="en-US" sz="1400" dirty="0" smtClean="0"/>
              <a:t> </a:t>
            </a:r>
            <a:r>
              <a:rPr lang="en-US" sz="1400" dirty="0" err="1" smtClean="0"/>
              <a:t>налази</a:t>
            </a:r>
            <a:r>
              <a:rPr lang="en-US" sz="1400" dirty="0" smtClean="0"/>
              <a:t> </a:t>
            </a:r>
            <a:r>
              <a:rPr lang="en-US" sz="1400" dirty="0" err="1" smtClean="0"/>
              <a:t>се</a:t>
            </a:r>
            <a:r>
              <a:rPr lang="en-US" sz="1400" dirty="0" smtClean="0"/>
              <a:t> </a:t>
            </a:r>
            <a:r>
              <a:rPr lang="en-US" sz="1400" dirty="0" err="1" smtClean="0"/>
              <a:t>манастир</a:t>
            </a:r>
            <a:r>
              <a:rPr lang="en-US" sz="1400" dirty="0" smtClean="0"/>
              <a:t> </a:t>
            </a:r>
            <a:r>
              <a:rPr lang="en-US" sz="1400" dirty="0" err="1" smtClean="0"/>
              <a:t>Студеница</a:t>
            </a:r>
            <a:r>
              <a:rPr lang="en-US" sz="1400" dirty="0" smtClean="0"/>
              <a:t>, </a:t>
            </a:r>
            <a:r>
              <a:rPr lang="en-US" sz="1400" dirty="0" err="1" smtClean="0"/>
              <a:t>најзначајнија</a:t>
            </a:r>
            <a:r>
              <a:rPr lang="en-US" sz="1400" dirty="0" smtClean="0"/>
              <a:t> </a:t>
            </a:r>
            <a:r>
              <a:rPr lang="en-US" sz="1400" b="1" dirty="0" err="1" smtClean="0"/>
              <a:t>задужбина</a:t>
            </a:r>
            <a:r>
              <a:rPr lang="en-US" sz="1400" b="1" dirty="0" smtClean="0"/>
              <a:t> </a:t>
            </a:r>
            <a:r>
              <a:rPr lang="en-US" sz="1400" b="1" i="1" dirty="0" err="1" smtClean="0"/>
              <a:t>Стефана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Немање</a:t>
            </a:r>
            <a:r>
              <a:rPr lang="en-US" sz="1400" b="1" i="1" dirty="0" smtClean="0"/>
              <a:t>. </a:t>
            </a:r>
            <a:r>
              <a:rPr lang="sr-Cyrl-RS" sz="1400" dirty="0" smtClean="0"/>
              <a:t>Настао је у </a:t>
            </a:r>
            <a:r>
              <a:rPr lang="en-US" sz="1400" dirty="0" smtClean="0"/>
              <a:t>XII</a:t>
            </a:r>
            <a:r>
              <a:rPr lang="sr-Cyrl-RS" sz="1400" dirty="0" smtClean="0"/>
              <a:t> веку, а Стефанове мошти се и данас  налазе у том здању. Представља један од најзначајнијих храмова Српске </a:t>
            </a:r>
            <a:r>
              <a:rPr lang="sr-Cyrl-RS" sz="1400" dirty="0" smtClean="0"/>
              <a:t>православне </a:t>
            </a:r>
            <a:r>
              <a:rPr lang="sr-Cyrl-RS" sz="1400" dirty="0"/>
              <a:t>ц</a:t>
            </a:r>
            <a:r>
              <a:rPr lang="sr-Cyrl-RS" sz="1400" dirty="0" smtClean="0"/>
              <a:t>ркве </a:t>
            </a:r>
            <a:r>
              <a:rPr lang="sr-Cyrl-RS" sz="1400" dirty="0" smtClean="0"/>
              <a:t>и посвећен је Успењу пресвете Богородице. Манастир се налази под заштитом </a:t>
            </a:r>
            <a:r>
              <a:rPr lang="sr-Cyrl-RS" sz="1400" dirty="0" smtClean="0"/>
              <a:t>Унеска</a:t>
            </a:r>
            <a:r>
              <a:rPr lang="en-US" sz="1400" dirty="0" smtClean="0"/>
              <a:t>.</a:t>
            </a:r>
            <a:endParaRPr lang="en-US" sz="1400" dirty="0" smtClean="0"/>
          </a:p>
          <a:p>
            <a:pPr algn="just"/>
            <a:r>
              <a:rPr lang="sr-Cyrl-RS" sz="1400" dirty="0" smtClean="0"/>
              <a:t>Манастирски комплекс чине четири цркве: Богородична, Краљева, црква Никољача и још једна црква која је очувана у темељима. Међу најзначајнијим уметничким предметима, поред фрески налазе се и Студенички крст, Студеничко распеће и Студенички орао, који према предању симболише Стефана Немању, српски народ и државу који покушавају да изађу из метежа.</a:t>
            </a:r>
            <a:endParaRPr lang="en-US" sz="1400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imi" descr="Manastir Studenica"/>
          <p:cNvPicPr>
            <a:picLocks noChangeAspect="1" noChangeArrowheads="1"/>
          </p:cNvPicPr>
          <p:nvPr/>
        </p:nvPicPr>
        <p:blipFill>
          <a:blip r:embed="rId2" r:link="rId3" cstate="print"/>
          <a:srcRect r="16167" b="856"/>
          <a:stretch>
            <a:fillRect/>
          </a:stretch>
        </p:blipFill>
        <p:spPr bwMode="auto">
          <a:xfrm>
            <a:off x="5237018" y="3219450"/>
            <a:ext cx="5495925" cy="363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i="1" dirty="0" smtClean="0">
                <a:latin typeface="Book Antiqua" pitchFamily="18" charset="0"/>
              </a:rPr>
              <a:t>ПЕЋКА ПАТРИЈАРШИЈА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558" y="1337954"/>
            <a:ext cx="8915400" cy="3777622"/>
          </a:xfrm>
        </p:spPr>
        <p:txBody>
          <a:bodyPr>
            <a:normAutofit/>
          </a:bodyPr>
          <a:lstStyle/>
          <a:p>
            <a:pPr algn="just"/>
            <a:r>
              <a:rPr lang="en-US" sz="1400" dirty="0" err="1" smtClean="0"/>
              <a:t>Пећка</a:t>
            </a:r>
            <a:r>
              <a:rPr lang="en-US" sz="1400" dirty="0" smtClean="0"/>
              <a:t> </a:t>
            </a:r>
            <a:r>
              <a:rPr lang="en-US" sz="1400" dirty="0" err="1" smtClean="0"/>
              <a:t>патријаршија</a:t>
            </a:r>
            <a:r>
              <a:rPr lang="en-US" sz="1400" dirty="0" smtClean="0"/>
              <a:t> </a:t>
            </a:r>
            <a:r>
              <a:rPr lang="en-US" sz="1400" dirty="0" err="1" smtClean="0"/>
              <a:t>грађена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више</a:t>
            </a:r>
            <a:r>
              <a:rPr lang="en-US" sz="1400" dirty="0" smtClean="0"/>
              <a:t> </a:t>
            </a:r>
            <a:r>
              <a:rPr lang="en-US" sz="1400" dirty="0" err="1" smtClean="0"/>
              <a:t>од</a:t>
            </a:r>
            <a:r>
              <a:rPr lang="en-US" sz="1400" dirty="0" smtClean="0"/>
              <a:t> </a:t>
            </a:r>
            <a:r>
              <a:rPr lang="en-US" sz="1400" dirty="0" err="1" smtClean="0"/>
              <a:t>сто</a:t>
            </a:r>
            <a:r>
              <a:rPr lang="en-US" sz="1400" dirty="0" smtClean="0"/>
              <a:t> </a:t>
            </a:r>
            <a:r>
              <a:rPr lang="en-US" sz="1400" dirty="0" err="1" smtClean="0"/>
              <a:t>година</a:t>
            </a:r>
            <a:r>
              <a:rPr lang="en-US" sz="1400" dirty="0" smtClean="0"/>
              <a:t> </a:t>
            </a:r>
            <a:r>
              <a:rPr lang="en-US" sz="1400" dirty="0" err="1" smtClean="0"/>
              <a:t>током</a:t>
            </a:r>
            <a:r>
              <a:rPr lang="en-US" sz="1400" dirty="0" smtClean="0"/>
              <a:t> XIII и XIV </a:t>
            </a:r>
            <a:r>
              <a:rPr lang="en-US" sz="1400" dirty="0" err="1" smtClean="0"/>
              <a:t>века</a:t>
            </a:r>
            <a:r>
              <a:rPr lang="en-US" sz="1400" dirty="0" smtClean="0"/>
              <a:t>. </a:t>
            </a:r>
            <a:r>
              <a:rPr lang="en-US" sz="1400" dirty="0" err="1" smtClean="0"/>
              <a:t>Она</a:t>
            </a:r>
            <a:r>
              <a:rPr lang="en-US" sz="1400" dirty="0" smtClean="0"/>
              <a:t> </a:t>
            </a:r>
            <a:r>
              <a:rPr lang="en-US" sz="1400" dirty="0" err="1" smtClean="0"/>
              <a:t>представља</a:t>
            </a:r>
            <a:r>
              <a:rPr lang="en-US" sz="1400" dirty="0" smtClean="0"/>
              <a:t> </a:t>
            </a:r>
            <a:r>
              <a:rPr lang="en-US" sz="1400" dirty="0" err="1" smtClean="0"/>
              <a:t>комплекс</a:t>
            </a:r>
            <a:r>
              <a:rPr lang="en-US" sz="1400" dirty="0" smtClean="0"/>
              <a:t> </a:t>
            </a:r>
            <a:r>
              <a:rPr lang="en-US" sz="1400" dirty="0" err="1" smtClean="0"/>
              <a:t>цркава</a:t>
            </a:r>
            <a:r>
              <a:rPr lang="en-US" sz="1400" dirty="0" smtClean="0"/>
              <a:t> </a:t>
            </a:r>
            <a:r>
              <a:rPr lang="en-US" sz="1400" dirty="0" err="1" smtClean="0"/>
              <a:t>састављен</a:t>
            </a:r>
            <a:r>
              <a:rPr lang="en-US" sz="1400" dirty="0" smtClean="0"/>
              <a:t> </a:t>
            </a:r>
            <a:r>
              <a:rPr lang="en-US" sz="1400" dirty="0" err="1" smtClean="0"/>
              <a:t>од</a:t>
            </a:r>
            <a:r>
              <a:rPr lang="en-US" sz="1400" dirty="0" smtClean="0"/>
              <a:t> </a:t>
            </a:r>
            <a:r>
              <a:rPr lang="en-US" sz="1400" dirty="0" err="1" smtClean="0"/>
              <a:t>цркве</a:t>
            </a:r>
            <a:r>
              <a:rPr lang="en-US" sz="1400" dirty="0" smtClean="0"/>
              <a:t> </a:t>
            </a:r>
            <a:r>
              <a:rPr lang="en-US" sz="1400" dirty="0" err="1" smtClean="0"/>
              <a:t>Св</a:t>
            </a:r>
            <a:r>
              <a:rPr lang="en-US" sz="1400" dirty="0" smtClean="0"/>
              <a:t>. </a:t>
            </a:r>
            <a:r>
              <a:rPr lang="en-US" sz="1400" dirty="0" err="1" smtClean="0"/>
              <a:t>Апостола</a:t>
            </a:r>
            <a:r>
              <a:rPr lang="en-US" sz="1400" dirty="0" smtClean="0"/>
              <a:t>, </a:t>
            </a:r>
            <a:r>
              <a:rPr lang="en-US" sz="1400" dirty="0" err="1" smtClean="0"/>
              <a:t>цркве</a:t>
            </a:r>
            <a:r>
              <a:rPr lang="en-US" sz="1400" dirty="0" smtClean="0"/>
              <a:t> </a:t>
            </a:r>
            <a:r>
              <a:rPr lang="en-US" sz="1400" dirty="0" err="1" smtClean="0"/>
              <a:t>Св</a:t>
            </a:r>
            <a:r>
              <a:rPr lang="en-US" sz="1400" dirty="0" smtClean="0"/>
              <a:t>. </a:t>
            </a:r>
            <a:r>
              <a:rPr lang="en-US" sz="1400" dirty="0" err="1" smtClean="0"/>
              <a:t>Димитрија</a:t>
            </a:r>
            <a:r>
              <a:rPr lang="en-US" sz="1400" dirty="0" smtClean="0"/>
              <a:t> и </a:t>
            </a:r>
            <a:r>
              <a:rPr lang="en-US" sz="1400" dirty="0" err="1" smtClean="0"/>
              <a:t>Богородичине</a:t>
            </a:r>
            <a:r>
              <a:rPr lang="en-US" sz="1400" dirty="0" smtClean="0"/>
              <a:t> </a:t>
            </a:r>
            <a:r>
              <a:rPr lang="en-US" sz="1400" dirty="0" err="1" smtClean="0"/>
              <a:t>цркве</a:t>
            </a:r>
            <a:r>
              <a:rPr lang="sr-Cyrl-RS" sz="1400" dirty="0" smtClean="0"/>
              <a:t>, које се налазе на домаку Пећи, крај Пећке Бистрице</a:t>
            </a:r>
            <a:r>
              <a:rPr lang="en-US" sz="1400" dirty="0" smtClean="0"/>
              <a:t>.</a:t>
            </a:r>
            <a:r>
              <a:rPr lang="sr-Latn-RS" sz="1400" dirty="0" smtClean="0"/>
              <a:t> </a:t>
            </a:r>
            <a:endParaRPr lang="en-US" sz="1400" dirty="0" smtClean="0"/>
          </a:p>
          <a:p>
            <a:pPr algn="just"/>
            <a:r>
              <a:rPr lang="sr-Latn-RS" sz="1400" dirty="0" smtClean="0"/>
              <a:t>Ово је још</a:t>
            </a:r>
            <a:r>
              <a:rPr lang="sr-Cyrl-RS" sz="1400" dirty="0" smtClean="0"/>
              <a:t> ј</a:t>
            </a:r>
            <a:r>
              <a:rPr lang="sr-Latn-RS" sz="1400" dirty="0" smtClean="0"/>
              <a:t>една</a:t>
            </a:r>
            <a:r>
              <a:rPr lang="sr-Cyrl-RS" sz="1400" dirty="0" smtClean="0"/>
              <a:t> задужбина Немањића која је под заштитом </a:t>
            </a:r>
            <a:r>
              <a:rPr lang="sr-Cyrl-RS" sz="1400" dirty="0" smtClean="0"/>
              <a:t>Унеска</a:t>
            </a:r>
            <a:r>
              <a:rPr lang="en-US" sz="1400" dirty="0" smtClean="0"/>
              <a:t>,</a:t>
            </a:r>
            <a:r>
              <a:rPr lang="sr-Cyrl-RS" sz="1400" dirty="0" smtClean="0"/>
              <a:t> </a:t>
            </a:r>
            <a:r>
              <a:rPr lang="sr-Cyrl-RS" sz="1400" dirty="0" smtClean="0"/>
              <a:t>чији су зидови били сведоци неких од најзначајнијих догађаја у историји, поготово када је реч о српској православној цркви. Њен значај је у томе што је била основана као </a:t>
            </a:r>
            <a:r>
              <a:rPr lang="sr-Cyrl-RS" sz="1400" b="1" i="1" dirty="0" smtClean="0"/>
              <a:t>прва аутокефална црква</a:t>
            </a:r>
            <a:r>
              <a:rPr lang="sr-Cyrl-RS" sz="1400" dirty="0" smtClean="0"/>
              <a:t>, чији је оснивач био </a:t>
            </a:r>
            <a:r>
              <a:rPr lang="sr-Cyrl-RS" sz="1400" b="1" i="1" dirty="0" smtClean="0"/>
              <a:t>Свети Сава</a:t>
            </a:r>
            <a:r>
              <a:rPr lang="sr-Cyrl-RS" sz="1400" dirty="0" smtClean="0"/>
              <a:t>. Он је организовао прву самосталну српску цркву у </a:t>
            </a:r>
            <a:r>
              <a:rPr lang="en-US" sz="1400" dirty="0" smtClean="0"/>
              <a:t>XIII</a:t>
            </a:r>
            <a:r>
              <a:rPr lang="sr-Cyrl-RS" sz="1400" dirty="0" smtClean="0"/>
              <a:t> веку која се звала Жичка, да би потом постала Пећка архиепископија. </a:t>
            </a:r>
            <a:endParaRPr lang="en-US" sz="1400" dirty="0" smtClean="0"/>
          </a:p>
          <a:p>
            <a:pPr algn="just"/>
            <a:r>
              <a:rPr lang="sr-Cyrl-RS" sz="1400" dirty="0" smtClean="0"/>
              <a:t>Углед и утицај те цркве је растао, а најзаслужнији за то је био Цар Стефан Душан који ју је и издигао на ниво патријаршије.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3486" y="3698024"/>
            <a:ext cx="4850472" cy="3296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i="1" dirty="0" smtClean="0">
                <a:latin typeface="Book Antiqua" panose="02040602050305030304" pitchFamily="18" charset="0"/>
              </a:rPr>
              <a:t>МАНАСТИР ХИЛАНДАР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934" y="1349828"/>
            <a:ext cx="8915400" cy="3777622"/>
          </a:xfrm>
        </p:spPr>
        <p:txBody>
          <a:bodyPr>
            <a:normAutofit/>
          </a:bodyPr>
          <a:lstStyle/>
          <a:p>
            <a:pPr algn="just"/>
            <a:r>
              <a:rPr lang="sr-Cyrl-RS" sz="1400" dirty="0" smtClean="0"/>
              <a:t>Манастир Хиландар је можда и најпознатија задужбина Немањића,</a:t>
            </a:r>
            <a:r>
              <a:rPr lang="sr-Cyrl-RS" sz="1400" b="1" i="1" dirty="0" smtClean="0"/>
              <a:t> </a:t>
            </a:r>
            <a:r>
              <a:rPr lang="sr-Cyrl-RS" sz="1400" dirty="0" smtClean="0"/>
              <a:t>баш</a:t>
            </a:r>
            <a:r>
              <a:rPr lang="sr-Cyrl-RS" sz="1400" b="1" i="1" dirty="0" smtClean="0"/>
              <a:t> </a:t>
            </a:r>
            <a:r>
              <a:rPr lang="sr-Cyrl-RS" sz="1400" dirty="0" smtClean="0"/>
              <a:t>зато што су га 1198. године заједно подигли </a:t>
            </a:r>
            <a:r>
              <a:rPr lang="sr-Cyrl-RS" sz="1400" b="1" i="1" dirty="0" smtClean="0"/>
              <a:t>жупан Стефан Немања и његов најмлађи син Растко Немањић – Свети Сава.</a:t>
            </a:r>
            <a:r>
              <a:rPr lang="sr-Cyrl-RS" sz="1400" dirty="0" smtClean="0"/>
              <a:t> Налази се на Светој гори, на источном краку грчког полуострва Халкидики – Атос. Његов утицај не само на религију већ и на културу Србије био је осетан кроз целу историју. </a:t>
            </a:r>
            <a:endParaRPr lang="en-US" sz="1400" dirty="0" smtClean="0"/>
          </a:p>
          <a:p>
            <a:pPr algn="just"/>
            <a:r>
              <a:rPr lang="sr-Cyrl-RS" sz="1400" dirty="0" smtClean="0"/>
              <a:t>Ова аутономна монашка заједница је четврта по реду у хијерархији светогорских манастира и броји око педесет монаха који и данас живе типику који је одредио Свети Сава. Монаси Хиландара имали су значајан удео у развијању српске књижевности и културе, а најуспешнији међу њима долазили су у Србију на водеће положаје у цркви. Управо због те чињенице да су се ту образовали будући мислиоци и уметници, многи Хиландар сматрају првим српским универзитетом. Данас је манастир Хиландар свето место ходочашћа за православне вернике, али и значајна ризница културе.</a:t>
            </a:r>
            <a:endParaRPr lang="en-US" sz="1400" dirty="0" smtClean="0"/>
          </a:p>
          <a:p>
            <a:endParaRPr lang="sr-Cyrl-R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0001" y="4153076"/>
            <a:ext cx="5533333" cy="2819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1113"/>
          </a:xfrm>
        </p:spPr>
        <p:txBody>
          <a:bodyPr>
            <a:normAutofit fontScale="90000"/>
          </a:bodyPr>
          <a:lstStyle/>
          <a:p>
            <a:r>
              <a:rPr lang="sr-Cyrl-RS" b="1" i="1" dirty="0" smtClean="0">
                <a:latin typeface="Book Antiqua" pitchFamily="18" charset="0"/>
              </a:rPr>
              <a:t>ЗАДУЖБИНЕ ДИНАСТИЈЕ НЕМАЊИЋА</a:t>
            </a:r>
            <a:endParaRPr lang="en-US" b="1" i="1" dirty="0"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4867" y="1407835"/>
            <a:ext cx="8915400" cy="377762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sr-Cyrl-RS" sz="1600" dirty="0" smtClean="0">
                <a:latin typeface="+mj-lt"/>
                <a:cs typeface="Times New Roman" pitchFamily="18" charset="0"/>
              </a:rPr>
              <a:t>Задужбине династије Немањића, цркве и манастири широм Србије, дизани су да би учврстили веру у народу. Данас су то највреднија културно-историјска добра наше земље.  Богати средњевековним уметничким делима, неки од њих су под заштитом </a:t>
            </a:r>
            <a:r>
              <a:rPr lang="sr-Cyrl-RS" sz="1600" dirty="0" smtClean="0">
                <a:latin typeface="+mj-lt"/>
                <a:cs typeface="Times New Roman" pitchFamily="18" charset="0"/>
              </a:rPr>
              <a:t>Унеска.</a:t>
            </a:r>
            <a:endParaRPr lang="en-US" sz="16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sr-Cyrl-RS" sz="1600" b="1" i="1" dirty="0" smtClean="0">
                <a:latin typeface="+mj-lt"/>
                <a:cs typeface="Times New Roman" pitchFamily="18" charset="0"/>
              </a:rPr>
              <a:t>„Српски манастири били су и остали молитвена и духовна станишта, народна зборишта и културна средишта српског верујућег народа. Они су вековима чувари православне вере и светосавске традиције.“   </a:t>
            </a:r>
            <a:endParaRPr lang="en-US" sz="1600" dirty="0" smtClean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sr-Cyrl-RS" sz="1600" b="1" i="1" dirty="0" smtClean="0">
                <a:latin typeface="+mj-lt"/>
                <a:cs typeface="Times New Roman" pitchFamily="18" charset="0"/>
              </a:rPr>
              <a:t>                                                                                                                            Патријарх српски Павле</a:t>
            </a:r>
            <a:endParaRPr lang="en-US" sz="16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sr-Cyrl-RS" sz="1600" dirty="0" smtClean="0">
                <a:latin typeface="+mj-lt"/>
                <a:cs typeface="Times New Roman" pitchFamily="18" charset="0"/>
              </a:rPr>
              <a:t>Православни храмови имали су битну улогу у средњем веку. У њима су доношене историјске одлуке, били су центар администрације, у њима се одвијао почетак описмењавања људи.</a:t>
            </a:r>
            <a:endParaRPr lang="en-US" sz="16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sr-Cyrl-RS" sz="1600" dirty="0" smtClean="0">
                <a:latin typeface="+mj-lt"/>
                <a:cs typeface="Times New Roman" pitchFamily="18" charset="0"/>
              </a:rPr>
              <a:t>За време династије Немањића</a:t>
            </a:r>
            <a:r>
              <a:rPr lang="sr-Latn-RS" sz="1600" dirty="0" smtClean="0">
                <a:latin typeface="+mj-lt"/>
                <a:cs typeface="Times New Roman" pitchFamily="18" charset="0"/>
              </a:rPr>
              <a:t>,</a:t>
            </a:r>
            <a:r>
              <a:rPr lang="sr-Cyrl-RS" sz="1600" dirty="0" smtClean="0">
                <a:latin typeface="+mj-lt"/>
                <a:cs typeface="Times New Roman" pitchFamily="18" charset="0"/>
              </a:rPr>
              <a:t> али и касније, било је уобичајено да владар за време управљања државом подигне задужбину која ће остати иза њега. У средњевековној српској држави култура се развијала под окриљем Немањића управо у њиховим задужбинама односно манастирима у којима се образовало будуће свештенство.</a:t>
            </a:r>
            <a:endParaRPr lang="en-US" sz="16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sr-Cyrl-RS" sz="1600" dirty="0" smtClean="0">
                <a:latin typeface="+mj-lt"/>
                <a:cs typeface="Times New Roman" pitchFamily="18" charset="0"/>
              </a:rPr>
              <a:t>Стога су задужбине које су оставили владари наше најпознатије династије од вишеструког значаја за српску културу и историју.</a:t>
            </a:r>
            <a:endParaRPr lang="en-US" sz="1600" dirty="0" smtClean="0">
              <a:latin typeface="+mj-lt"/>
              <a:cs typeface="Times New Roman" pitchFamily="18" charset="0"/>
            </a:endParaRPr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12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i="1" dirty="0" smtClean="0">
                <a:latin typeface="Book Antiqua" pitchFamily="18" charset="0"/>
              </a:rPr>
              <a:t>МАНАСТИР ЖИЧА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5461" y="1385454"/>
            <a:ext cx="8915400" cy="4574931"/>
          </a:xfrm>
        </p:spPr>
        <p:txBody>
          <a:bodyPr>
            <a:noAutofit/>
          </a:bodyPr>
          <a:lstStyle/>
          <a:p>
            <a:pPr algn="just"/>
            <a:r>
              <a:rPr lang="sr-Cyrl-RS" sz="1400" dirty="0" smtClean="0"/>
              <a:t>Манастир Жича се налази у близини Краљева, датира из </a:t>
            </a:r>
            <a:r>
              <a:rPr lang="en-US" sz="1400" dirty="0" smtClean="0"/>
              <a:t>XIII</a:t>
            </a:r>
            <a:r>
              <a:rPr lang="sr-Cyrl-RS" sz="1400" dirty="0" smtClean="0"/>
              <a:t> века као </a:t>
            </a:r>
            <a:r>
              <a:rPr lang="sr-Cyrl-RS" sz="1400" b="1" i="1" dirty="0" smtClean="0"/>
              <a:t>задужбина српског краља Стефана Првовенчаног</a:t>
            </a:r>
            <a:r>
              <a:rPr lang="sr-Cyrl-RS" sz="1400" dirty="0" smtClean="0"/>
              <a:t>. У изградњи овог православног храма учествовао је и </a:t>
            </a:r>
            <a:r>
              <a:rPr lang="sr-Cyrl-RS" sz="1400" b="1" i="1" dirty="0" smtClean="0"/>
              <a:t>Растко Немањић</a:t>
            </a:r>
            <a:r>
              <a:rPr lang="sr-Cyrl-RS" sz="1400" dirty="0" smtClean="0"/>
              <a:t>, познатији као Свети Сава.</a:t>
            </a:r>
            <a:endParaRPr lang="en-US" sz="1400" dirty="0" smtClean="0"/>
          </a:p>
          <a:p>
            <a:pPr algn="just"/>
            <a:r>
              <a:rPr lang="sr-Cyrl-RS" sz="1400" dirty="0" smtClean="0"/>
              <a:t>Жича је била узор у градитељству током средњег века. У овом манастиру организована су устоличења епископа и владара династије Немањића, а </a:t>
            </a:r>
            <a:r>
              <a:rPr lang="sr-Cyrl-RS" sz="1400" dirty="0" smtClean="0"/>
              <a:t>нововековни </a:t>
            </a:r>
            <a:r>
              <a:rPr lang="sr-Cyrl-RS" sz="1400" dirty="0" smtClean="0"/>
              <a:t>краљеви Србије Александар и Петар Карађорђевић, обновили су традицију и своју церемонију крунисања обавили су у Жичи.</a:t>
            </a:r>
            <a:r>
              <a:rPr lang="en-US" sz="1400" dirty="0" smtClean="0"/>
              <a:t> </a:t>
            </a:r>
            <a:endParaRPr lang="ru-RU" sz="1600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89" name="Picture 1" descr="zica"/>
          <p:cNvPicPr>
            <a:picLocks noChangeAspect="1" noChangeArrowheads="1"/>
          </p:cNvPicPr>
          <p:nvPr/>
        </p:nvPicPr>
        <p:blipFill>
          <a:blip r:embed="rId2" cstate="print"/>
          <a:srcRect l="-369" t="2313"/>
          <a:stretch>
            <a:fillRect/>
          </a:stretch>
        </p:blipFill>
        <p:spPr bwMode="auto">
          <a:xfrm>
            <a:off x="6092040" y="2895600"/>
            <a:ext cx="5438775" cy="3962400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434441" y="5749636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5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i="1" dirty="0" smtClean="0">
                <a:latin typeface="Book Antiqua" pitchFamily="18" charset="0"/>
              </a:rPr>
              <a:t>МАНАСТИР ЂУРЂЕВИ СТУПОВИ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Cyrl-RS" sz="1400" dirty="0" smtClean="0"/>
              <a:t>Манастир Ђурђеви Ступови подигао је у другој половини </a:t>
            </a:r>
            <a:r>
              <a:rPr lang="en-US" sz="1400" dirty="0" smtClean="0"/>
              <a:t>XII</a:t>
            </a:r>
            <a:r>
              <a:rPr lang="sr-Cyrl-RS" sz="1400" dirty="0" smtClean="0"/>
              <a:t> века </a:t>
            </a:r>
            <a:r>
              <a:rPr lang="sr-Cyrl-RS" sz="1400" b="1" i="1" dirty="0" smtClean="0"/>
              <a:t>велики жупан Стефан Немања, </a:t>
            </a:r>
            <a:r>
              <a:rPr lang="sr-Cyrl-RS" sz="1400" dirty="0" smtClean="0"/>
              <a:t>у Расу, у близини Новог Пазара. Посветио га је Светом Георгију. Манастир је део Светске културне баштине и под заштитом је </a:t>
            </a:r>
            <a:r>
              <a:rPr lang="sr-Cyrl-RS" sz="1400" dirty="0" smtClean="0"/>
              <a:t>Унеска</a:t>
            </a:r>
            <a:r>
              <a:rPr lang="en-US" sz="1400" dirty="0" smtClean="0"/>
              <a:t>.</a:t>
            </a:r>
            <a:r>
              <a:rPr lang="sr-Cyrl-RS" sz="1400" dirty="0" smtClean="0"/>
              <a:t> </a:t>
            </a:r>
            <a:r>
              <a:rPr lang="sr-Cyrl-RS" sz="1400" dirty="0" smtClean="0"/>
              <a:t>Испред самог манастира  подигнут је и омањи музеј у коме се чувају најзначајнији очувани предмети из цркве и делови грађевина.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2171" y="3171353"/>
            <a:ext cx="5742441" cy="3686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i="1" dirty="0" smtClean="0">
                <a:latin typeface="Book Antiqua" pitchFamily="18" charset="0"/>
              </a:rPr>
              <a:t>МАНАСТИР ГРАЧАНИЦА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3570" y="1254826"/>
            <a:ext cx="8915400" cy="3777622"/>
          </a:xfrm>
        </p:spPr>
        <p:txBody>
          <a:bodyPr>
            <a:normAutofit/>
          </a:bodyPr>
          <a:lstStyle/>
          <a:p>
            <a:pPr algn="just"/>
            <a:r>
              <a:rPr lang="sr-Cyrl-RS" sz="1400" dirty="0" smtClean="0"/>
              <a:t>Манастир Грачаница налази се у непосредној близини Приштине. Подигнут је почетком </a:t>
            </a:r>
            <a:r>
              <a:rPr lang="en-US" sz="1400" dirty="0" smtClean="0"/>
              <a:t>XIV</a:t>
            </a:r>
            <a:r>
              <a:rPr lang="sr-Cyrl-RS" sz="1400" dirty="0" smtClean="0"/>
              <a:t> века и </a:t>
            </a:r>
            <a:r>
              <a:rPr lang="sr-Cyrl-RS" sz="1400" b="1" dirty="0" smtClean="0"/>
              <a:t>задужбина је </a:t>
            </a:r>
            <a:r>
              <a:rPr lang="sr-Cyrl-RS" sz="1400" b="1" i="1" dirty="0" smtClean="0"/>
              <a:t>краља Милутина</a:t>
            </a:r>
            <a:r>
              <a:rPr lang="sr-Cyrl-RS" sz="1400" dirty="0" smtClean="0"/>
              <a:t>.</a:t>
            </a:r>
            <a:endParaRPr lang="en-US" sz="1400" dirty="0" smtClean="0"/>
          </a:p>
          <a:p>
            <a:pPr algn="just"/>
            <a:r>
              <a:rPr lang="sr-Cyrl-RS" sz="1400" dirty="0" smtClean="0"/>
              <a:t>Према народном предању краљ је баш овде заспао уочи битке и сањао анђела који му је предсказао да ће битку добити, али да у знак захвалности мора да подигне манастир на том месту, што је он и учинио. У Грачаници </a:t>
            </a:r>
            <a:r>
              <a:rPr lang="sr-Cyrl-RS" sz="1400" dirty="0" smtClean="0"/>
              <a:t>је први </a:t>
            </a:r>
            <a:r>
              <a:rPr lang="sr-Cyrl-RS" sz="1400" dirty="0" smtClean="0"/>
              <a:t>пут у српском сликарству насликана усправна разграната лоза династије </a:t>
            </a:r>
            <a:r>
              <a:rPr lang="sr-Cyrl-RS" sz="1400" dirty="0" smtClean="0"/>
              <a:t>Немањић </a:t>
            </a:r>
            <a:r>
              <a:rPr lang="sr-Cyrl-RS" sz="1400" dirty="0" smtClean="0"/>
              <a:t>са шеснаест портрета. </a:t>
            </a:r>
            <a:endParaRPr lang="en-US" sz="1400" dirty="0" smtClean="0"/>
          </a:p>
          <a:p>
            <a:pPr algn="just"/>
            <a:r>
              <a:rPr lang="sr-Cyrl-RS" sz="1400" dirty="0" smtClean="0"/>
              <a:t>Манастир Грачаница је од стране </a:t>
            </a:r>
            <a:r>
              <a:rPr lang="sr-Cyrl-RS" sz="1400" dirty="0" smtClean="0"/>
              <a:t>Унеска </a:t>
            </a:r>
            <a:r>
              <a:rPr lang="sr-Cyrl-RS" sz="1400" dirty="0" smtClean="0"/>
              <a:t> </a:t>
            </a:r>
            <a:r>
              <a:rPr lang="sr-Cyrl-RS" sz="1400" dirty="0" smtClean="0"/>
              <a:t>стављен под заштиту као део Светске културне баштине.</a:t>
            </a:r>
            <a:endParaRPr lang="en-US" sz="1400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7" name="Picture 1" descr="http://nemanjici.weebly.com/uploads/7/2/6/6/7266451/343496034.jpg?373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640778" y="3181350"/>
            <a:ext cx="5429250" cy="3676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i="1" dirty="0" smtClean="0">
                <a:latin typeface="Book Antiqua" pitchFamily="18" charset="0"/>
              </a:rPr>
              <a:t>МАНАСТИР ЉУБОСТИЊА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7336" y="1575460"/>
            <a:ext cx="8915400" cy="3777622"/>
          </a:xfrm>
        </p:spPr>
        <p:txBody>
          <a:bodyPr>
            <a:normAutofit/>
          </a:bodyPr>
          <a:lstStyle/>
          <a:p>
            <a:pPr algn="just"/>
            <a:r>
              <a:rPr lang="sr-Cyrl-RS" sz="1400" dirty="0" smtClean="0"/>
              <a:t>Манастир Љубостиња представља </a:t>
            </a:r>
            <a:r>
              <a:rPr lang="sr-Cyrl-RS" sz="1400" b="1" dirty="0" smtClean="0"/>
              <a:t>задужбину</a:t>
            </a:r>
            <a:r>
              <a:rPr lang="sr-Cyrl-RS" sz="1400" dirty="0" smtClean="0"/>
              <a:t> </a:t>
            </a:r>
            <a:r>
              <a:rPr lang="sr-Cyrl-RS" sz="1400" b="1" i="1" dirty="0" smtClean="0"/>
              <a:t>кнегиње Милице</a:t>
            </a:r>
            <a:r>
              <a:rPr lang="sr-Cyrl-RS" sz="1400" dirty="0" smtClean="0"/>
              <a:t> и потиче са краја </a:t>
            </a:r>
            <a:r>
              <a:rPr lang="en-US" sz="1400" dirty="0" smtClean="0"/>
              <a:t>XIV</a:t>
            </a:r>
            <a:r>
              <a:rPr lang="sr-Cyrl-RS" sz="1400" dirty="0" smtClean="0"/>
              <a:t> и почетка </a:t>
            </a:r>
            <a:r>
              <a:rPr lang="en-US" sz="1400" dirty="0" smtClean="0"/>
              <a:t>XV</a:t>
            </a:r>
            <a:r>
              <a:rPr lang="sr-Cyrl-RS" sz="1400" dirty="0" smtClean="0"/>
              <a:t> века. Налази се у близини Трстеника и Врњачке </a:t>
            </a:r>
            <a:r>
              <a:rPr lang="sr-Cyrl-RS" sz="1400" dirty="0" smtClean="0"/>
              <a:t>Бање</a:t>
            </a:r>
            <a:r>
              <a:rPr lang="sr-Cyrl-RS" sz="1400" dirty="0" smtClean="0"/>
              <a:t>. Ктиторка манастира, кнегиња Милица, после препуштања престола свом сину Стефану, у њему се замонашила и добила име Евгенија.</a:t>
            </a:r>
            <a:endParaRPr lang="en-US" sz="1400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3" name="Picture 1" descr="Manastir-Ljubostinja"/>
          <p:cNvPicPr>
            <a:picLocks noChangeAspect="1" noChangeArrowheads="1"/>
          </p:cNvPicPr>
          <p:nvPr/>
        </p:nvPicPr>
        <p:blipFill>
          <a:blip r:embed="rId2" cstate="print"/>
          <a:srcRect r="189" b="5040"/>
          <a:stretch>
            <a:fillRect/>
          </a:stretch>
        </p:blipFill>
        <p:spPr bwMode="auto">
          <a:xfrm>
            <a:off x="6056416" y="3366655"/>
            <a:ext cx="5505450" cy="321945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367665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i="1" dirty="0" smtClean="0">
                <a:latin typeface="Book Antiqua" pitchFamily="18" charset="0"/>
              </a:rPr>
              <a:t>МАНАСТИР БАЊСКА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Cyrl-RS" sz="1400" dirty="0" smtClean="0"/>
              <a:t>Манастир Бањска потиче из </a:t>
            </a:r>
            <a:r>
              <a:rPr lang="en-US" sz="1400" dirty="0" smtClean="0"/>
              <a:t>XIV</a:t>
            </a:r>
            <a:r>
              <a:rPr lang="sr-Cyrl-RS" sz="1400" dirty="0" smtClean="0"/>
              <a:t> века и задужбина је једног од најмоћнијих владара из династије Немањића, </a:t>
            </a:r>
            <a:r>
              <a:rPr lang="sr-Cyrl-RS" sz="1400" b="1" i="1" dirty="0" smtClean="0"/>
              <a:t>краља Стефана Уроша </a:t>
            </a:r>
            <a:r>
              <a:rPr lang="en-US" sz="1400" b="1" i="1" dirty="0" smtClean="0"/>
              <a:t>II</a:t>
            </a:r>
            <a:r>
              <a:rPr lang="sr-Cyrl-RS" sz="1400" b="1" i="1" dirty="0" smtClean="0"/>
              <a:t> Милутина</a:t>
            </a:r>
            <a:r>
              <a:rPr lang="sr-Cyrl-RS" sz="1400" dirty="0" smtClean="0"/>
              <a:t>. Налази се на Косову и Метохији, у близини Звечана. Највећи понос овог манастира било је такозвано „бањско злато“ – танки златни листићи којима је облагана позадина фресака.</a:t>
            </a:r>
            <a:endParaRPr lang="en-US" sz="1400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Picture 1" descr="manastir-Banjska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8920" y="3307278"/>
            <a:ext cx="5591175" cy="333375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379095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i="1" dirty="0" smtClean="0">
                <a:latin typeface="Book Antiqua" pitchFamily="18" charset="0"/>
              </a:rPr>
              <a:t>МАНАСТИР МИЛЕШЕВА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573" y="1207325"/>
            <a:ext cx="8915400" cy="3777622"/>
          </a:xfrm>
        </p:spPr>
        <p:txBody>
          <a:bodyPr>
            <a:normAutofit/>
          </a:bodyPr>
          <a:lstStyle/>
          <a:p>
            <a:pPr algn="just"/>
            <a:r>
              <a:rPr lang="sr-Cyrl-RS" sz="1400" dirty="0" smtClean="0"/>
              <a:t>У близини Пријепоља налази се један од најпознатијих средњевековних манастира у Србији, манастир Милешева. Овај манастир је </a:t>
            </a:r>
            <a:r>
              <a:rPr lang="sr-Cyrl-RS" sz="1400" b="1" dirty="0" smtClean="0"/>
              <a:t>задужбина</a:t>
            </a:r>
            <a:r>
              <a:rPr lang="sr-Cyrl-RS" sz="1400" dirty="0" smtClean="0"/>
              <a:t> </a:t>
            </a:r>
            <a:r>
              <a:rPr lang="sr-Cyrl-RS" sz="1400" b="1" i="1" dirty="0" smtClean="0"/>
              <a:t>краља Владислава </a:t>
            </a:r>
            <a:r>
              <a:rPr lang="sr-Cyrl-RS" sz="1400" dirty="0" smtClean="0"/>
              <a:t>и потиче из прве половине </a:t>
            </a:r>
            <a:r>
              <a:rPr lang="en-US" sz="1400" dirty="0" smtClean="0"/>
              <a:t>XIII</a:t>
            </a:r>
            <a:r>
              <a:rPr lang="sr-Cyrl-RS" sz="1400" dirty="0" smtClean="0"/>
              <a:t> века. У Милешеви је од </a:t>
            </a:r>
            <a:r>
              <a:rPr lang="en-US" sz="1400" dirty="0" smtClean="0"/>
              <a:t>1237. </a:t>
            </a:r>
            <a:r>
              <a:rPr lang="en-US" sz="1400" dirty="0" err="1" smtClean="0"/>
              <a:t>до</a:t>
            </a:r>
            <a:r>
              <a:rPr lang="en-US" sz="1400" dirty="0" smtClean="0"/>
              <a:t> 1594. </a:t>
            </a:r>
            <a:r>
              <a:rPr lang="sr-Cyrl-RS" sz="1400" dirty="0" smtClean="0"/>
              <a:t>г</a:t>
            </a:r>
            <a:r>
              <a:rPr lang="en-US" sz="1400" dirty="0" err="1" smtClean="0"/>
              <a:t>одине</a:t>
            </a:r>
            <a:r>
              <a:rPr lang="sr-Cyrl-RS" sz="1400" dirty="0" smtClean="0"/>
              <a:t> почивало тело Светог Саве. </a:t>
            </a:r>
            <a:r>
              <a:rPr lang="en-US" sz="1400" dirty="0" err="1" smtClean="0"/>
              <a:t>Манастир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познат</a:t>
            </a:r>
            <a:r>
              <a:rPr lang="en-US" sz="1400" dirty="0" smtClean="0"/>
              <a:t> и </a:t>
            </a:r>
            <a:r>
              <a:rPr lang="en-US" sz="1400" dirty="0" err="1" smtClean="0"/>
              <a:t>по</a:t>
            </a:r>
            <a:r>
              <a:rPr lang="en-US" sz="1400" dirty="0" smtClean="0"/>
              <a:t> </a:t>
            </a:r>
            <a:r>
              <a:rPr lang="en-US" sz="1400" dirty="0" err="1" smtClean="0"/>
              <a:t>фресци</a:t>
            </a:r>
            <a:r>
              <a:rPr lang="en-US" sz="1400" dirty="0" smtClean="0"/>
              <a:t> </a:t>
            </a:r>
            <a:r>
              <a:rPr lang="en-US" sz="1400" b="1" i="1" dirty="0" err="1" smtClean="0"/>
              <a:t>Бели</a:t>
            </a:r>
            <a:r>
              <a:rPr lang="en-US" sz="1400" i="1" dirty="0" smtClean="0"/>
              <a:t> </a:t>
            </a:r>
            <a:r>
              <a:rPr lang="en-US" sz="1400" b="1" i="1" dirty="0" err="1" smtClean="0"/>
              <a:t>анђео</a:t>
            </a:r>
            <a:r>
              <a:rPr lang="en-US" sz="1400" dirty="0" smtClean="0"/>
              <a:t> </a:t>
            </a:r>
            <a:r>
              <a:rPr lang="en-US" sz="1400" dirty="0" err="1" smtClean="0"/>
              <a:t>која</a:t>
            </a:r>
            <a:r>
              <a:rPr lang="en-US" sz="1400" dirty="0" smtClean="0"/>
              <a:t> </a:t>
            </a:r>
            <a:r>
              <a:rPr lang="en-US" sz="1400" dirty="0" err="1" smtClean="0"/>
              <a:t>се</a:t>
            </a:r>
            <a:r>
              <a:rPr lang="en-US" sz="1400" dirty="0" smtClean="0"/>
              <a:t> </a:t>
            </a:r>
            <a:r>
              <a:rPr lang="en-US" sz="1400" dirty="0" err="1" smtClean="0"/>
              <a:t>сматра</a:t>
            </a:r>
            <a:r>
              <a:rPr lang="en-US" sz="1400" dirty="0" smtClean="0"/>
              <a:t> </a:t>
            </a:r>
            <a:r>
              <a:rPr lang="en-US" sz="1400" dirty="0" err="1" smtClean="0"/>
              <a:t>једним</a:t>
            </a:r>
            <a:r>
              <a:rPr lang="en-US" sz="1400" dirty="0" smtClean="0"/>
              <a:t> </a:t>
            </a:r>
            <a:r>
              <a:rPr lang="en-US" sz="1400" dirty="0" err="1" smtClean="0"/>
              <a:t>од</a:t>
            </a:r>
            <a:r>
              <a:rPr lang="en-US" sz="1400" dirty="0" smtClean="0"/>
              <a:t> </a:t>
            </a:r>
            <a:r>
              <a:rPr lang="en-US" sz="1400" dirty="0" err="1" smtClean="0"/>
              <a:t>најлепших</a:t>
            </a:r>
            <a:r>
              <a:rPr lang="en-US" sz="1400" dirty="0" smtClean="0"/>
              <a:t> </a:t>
            </a:r>
            <a:r>
              <a:rPr lang="en-US" sz="1400" dirty="0" err="1" smtClean="0"/>
              <a:t>радова</a:t>
            </a:r>
            <a:r>
              <a:rPr lang="en-US" sz="1400" dirty="0" smtClean="0"/>
              <a:t> </a:t>
            </a:r>
            <a:r>
              <a:rPr lang="en-US" sz="1400" dirty="0" err="1" smtClean="0"/>
              <a:t>српске</a:t>
            </a:r>
            <a:r>
              <a:rPr lang="en-US" sz="1400" dirty="0" smtClean="0"/>
              <a:t> и </a:t>
            </a:r>
            <a:r>
              <a:rPr lang="en-US" sz="1400" dirty="0" err="1" smtClean="0"/>
              <a:t>европске</a:t>
            </a:r>
            <a:r>
              <a:rPr lang="en-US" sz="1400" dirty="0" smtClean="0"/>
              <a:t> </a:t>
            </a:r>
            <a:r>
              <a:rPr lang="en-US" sz="1400" dirty="0" err="1" smtClean="0"/>
              <a:t>уметности</a:t>
            </a:r>
            <a:r>
              <a:rPr lang="en-US" sz="1400" dirty="0" smtClean="0"/>
              <a:t> </a:t>
            </a:r>
            <a:r>
              <a:rPr lang="en-US" sz="1400" dirty="0" err="1" smtClean="0"/>
              <a:t>средњег</a:t>
            </a:r>
            <a:r>
              <a:rPr lang="en-US" sz="1400" dirty="0" smtClean="0"/>
              <a:t> </a:t>
            </a:r>
            <a:r>
              <a:rPr lang="en-US" sz="1400" dirty="0" err="1" smtClean="0"/>
              <a:t>века</a:t>
            </a:r>
            <a:r>
              <a:rPr lang="en-US" sz="1400" dirty="0" smtClean="0"/>
              <a:t>. </a:t>
            </a:r>
            <a:endParaRPr lang="en-US" sz="1400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1" descr="manastir-mileseva-325212_56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7651" y="2419350"/>
            <a:ext cx="5410200" cy="443865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2951" y="2488215"/>
            <a:ext cx="2944061" cy="27148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i="1" dirty="0" smtClean="0">
                <a:latin typeface="Book Antiqua" pitchFamily="18" charset="0"/>
              </a:rPr>
              <a:t>МАНАСТИР РАВАНИЦА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2931" y="1231075"/>
            <a:ext cx="8915400" cy="3777622"/>
          </a:xfrm>
        </p:spPr>
        <p:txBody>
          <a:bodyPr>
            <a:normAutofit/>
          </a:bodyPr>
          <a:lstStyle/>
          <a:p>
            <a:pPr algn="just"/>
            <a:r>
              <a:rPr lang="sr-Cyrl-RS" sz="1400" dirty="0" smtClean="0"/>
              <a:t>Манастир Раваница представља </a:t>
            </a:r>
            <a:r>
              <a:rPr lang="sr-Cyrl-RS" sz="1400" b="1" dirty="0" smtClean="0"/>
              <a:t>задужбину</a:t>
            </a:r>
            <a:r>
              <a:rPr lang="sr-Cyrl-RS" sz="1400" dirty="0" smtClean="0"/>
              <a:t> </a:t>
            </a:r>
            <a:r>
              <a:rPr lang="sr-Cyrl-RS" sz="1400" b="1" i="1" dirty="0" smtClean="0"/>
              <a:t>кнеза </a:t>
            </a:r>
            <a:r>
              <a:rPr lang="sr-Cyrl-RS" sz="1400" b="1" i="1" dirty="0" smtClean="0"/>
              <a:t>Лазара</a:t>
            </a:r>
            <a:r>
              <a:rPr lang="sr-Cyrl-RS" sz="1400" dirty="0" smtClean="0"/>
              <a:t>. П</a:t>
            </a:r>
            <a:r>
              <a:rPr lang="sr-Cyrl-RS" sz="1400" dirty="0" smtClean="0"/>
              <a:t>отиче </a:t>
            </a:r>
            <a:r>
              <a:rPr lang="sr-Cyrl-RS" sz="1400" dirty="0" smtClean="0"/>
              <a:t>из </a:t>
            </a:r>
            <a:r>
              <a:rPr lang="en-US" sz="1400" dirty="0" smtClean="0"/>
              <a:t>XIV</a:t>
            </a:r>
            <a:r>
              <a:rPr lang="sr-Cyrl-RS" sz="1400" dirty="0" smtClean="0"/>
              <a:t> века и смештен је у подножју Кучајских планина. Након Косовске битке и Лазареве погибије, његове мошти су из приштинске цркве Вазнесења пренесене у његову задужбину Раваницу, што је од овог манастира учинило место ходочашћа српског народа. </a:t>
            </a:r>
            <a:endParaRPr lang="en-US" sz="1400" dirty="0" smtClean="0"/>
          </a:p>
          <a:p>
            <a:pPr algn="just"/>
            <a:r>
              <a:rPr lang="sr-Cyrl-RS" sz="1400" dirty="0" smtClean="0"/>
              <a:t>Осим тога, Раваница је постала културни центар у коме се неговала писана реч, као и усмено народно стваралаштво, па је тако највећи број народних песама посвећених Косову и косовским </a:t>
            </a:r>
            <a:r>
              <a:rPr lang="sr-Cyrl-RS" sz="1400" dirty="0" smtClean="0"/>
              <a:t> јунацима </a:t>
            </a:r>
            <a:r>
              <a:rPr lang="sr-Cyrl-RS" sz="1400" dirty="0" smtClean="0"/>
              <a:t>настао баш на овом месту.</a:t>
            </a:r>
            <a:endParaRPr lang="en-US" sz="1400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 descr="ravan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880" y="3056950"/>
            <a:ext cx="4768451" cy="3831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147</TotalTime>
  <Words>995</Words>
  <Application>Microsoft Office PowerPoint</Application>
  <PresentationFormat>Custom</PresentationFormat>
  <Paragraphs>44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Wisp</vt:lpstr>
      <vt:lpstr>ЗАДУЖБИНЕ ДИНАСТИЈЕ НЕМАЊИЋА</vt:lpstr>
      <vt:lpstr>ЗАДУЖБИНЕ ДИНАСТИЈЕ НЕМАЊИЋА</vt:lpstr>
      <vt:lpstr>МАНАСТИР ЖИЧА</vt:lpstr>
      <vt:lpstr>МАНАСТИР ЂУРЂЕВИ СТУПОВИ</vt:lpstr>
      <vt:lpstr>МАНАСТИР ГРАЧАНИЦА </vt:lpstr>
      <vt:lpstr>МАНАСТИР ЉУБОСТИЊА </vt:lpstr>
      <vt:lpstr>МАНАСТИР БАЊСКА </vt:lpstr>
      <vt:lpstr>МАНАСТИР МИЛЕШЕВА </vt:lpstr>
      <vt:lpstr>МАНАСТИР РАВАНИЦА </vt:lpstr>
      <vt:lpstr>МАНАСТИР СОПОЋАНИ </vt:lpstr>
      <vt:lpstr>МАНАСТИР ВИСОКИ ДЕЧАНИ</vt:lpstr>
      <vt:lpstr>МАНАСТИР СТУДЕНИЦА</vt:lpstr>
      <vt:lpstr>ПЕЋКА ПАТРИЈАРШИЈА </vt:lpstr>
      <vt:lpstr>МАНАСТИР ХИЛАНДАР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АЈФЕЛОВА КУЛА (la Tour Eiffel) </dc:title>
  <dc:creator>Admin</dc:creator>
  <cp:lastModifiedBy>14.oktobar</cp:lastModifiedBy>
  <cp:revision>30</cp:revision>
  <dcterms:created xsi:type="dcterms:W3CDTF">2020-11-02T09:25:27Z</dcterms:created>
  <dcterms:modified xsi:type="dcterms:W3CDTF">2022-01-10T10:33:46Z</dcterms:modified>
</cp:coreProperties>
</file>